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7" r:id="rId3"/>
    <p:sldId id="303" r:id="rId4"/>
    <p:sldId id="302" r:id="rId5"/>
    <p:sldId id="281" r:id="rId6"/>
    <p:sldId id="284" r:id="rId7"/>
    <p:sldId id="291" r:id="rId8"/>
    <p:sldId id="285" r:id="rId9"/>
    <p:sldId id="292" r:id="rId10"/>
    <p:sldId id="293" r:id="rId11"/>
    <p:sldId id="286" r:id="rId12"/>
    <p:sldId id="294" r:id="rId13"/>
    <p:sldId id="287" r:id="rId14"/>
    <p:sldId id="295" r:id="rId15"/>
    <p:sldId id="288" r:id="rId16"/>
    <p:sldId id="290" r:id="rId17"/>
    <p:sldId id="299" r:id="rId18"/>
    <p:sldId id="296" r:id="rId19"/>
    <p:sldId id="300" r:id="rId20"/>
    <p:sldId id="297" r:id="rId21"/>
    <p:sldId id="298" r:id="rId22"/>
    <p:sldId id="306" r:id="rId23"/>
    <p:sldId id="30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8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697AF-8929-497D-AF57-EC691E798886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5D074C-B521-4654-AEC2-2716D235CA3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460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en-US" altLang="zh-CN" baseline="0" dirty="0"/>
              <a:t> frame </a:t>
            </a:r>
            <a:r>
              <a:rPr lang="en-US" altLang="zh-CN" baseline="0"/>
              <a:t>of the video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074C-B521-4654-AEC2-2716D235CA3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95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flying platform;</a:t>
            </a:r>
            <a:r>
              <a:rPr lang="en-US" altLang="zh-CN" baseline="0" dirty="0"/>
              <a:t> a laser scanner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074C-B521-4654-AEC2-2716D235CA3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1319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Colors</a:t>
            </a:r>
            <a:r>
              <a:rPr lang="en-US" altLang="zh-CN" baseline="0" dirty="0"/>
              <a:t> differs from one segment to another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074C-B521-4654-AEC2-2716D235CA3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445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They</a:t>
            </a:r>
            <a:r>
              <a:rPr lang="en-US" altLang="zh-CN" baseline="0" dirty="0"/>
              <a:t> </a:t>
            </a:r>
            <a:r>
              <a:rPr lang="en-US" altLang="zh-CN" dirty="0"/>
              <a:t> will be used later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074C-B521-4654-AEC2-2716D235CA3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744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Compute the</a:t>
            </a:r>
            <a:r>
              <a:rPr lang="en-US" altLang="zh-CN" baseline="0" dirty="0"/>
              <a:t> rotation in Hough transform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074C-B521-4654-AEC2-2716D235CA37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208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Feature</a:t>
            </a:r>
            <a:r>
              <a:rPr lang="en-US" altLang="zh-CN" baseline="0" dirty="0"/>
              <a:t> points of </a:t>
            </a:r>
            <a:r>
              <a:rPr lang="en-US" altLang="zh-CN" dirty="0"/>
              <a:t>Point cloud are generated</a:t>
            </a:r>
            <a:r>
              <a:rPr lang="en-US" altLang="zh-CN" baseline="0" dirty="0"/>
              <a:t> above</a:t>
            </a:r>
          </a:p>
          <a:p>
            <a:r>
              <a:rPr lang="en-US" altLang="zh-CN" baseline="0" dirty="0"/>
              <a:t>Feature points of image are computed Harris corner detection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5D074C-B521-4654-AEC2-2716D235CA3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721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044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191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117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54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750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36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859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716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341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820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975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0D88E4-8AD1-4457-82BE-1CDD21F6AF7D}" type="datetimeFigureOut">
              <a:rPr lang="zh-CN" altLang="en-US" smtClean="0"/>
              <a:t>2016/12/21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ECDA8-0B2A-4D06-90A6-8E3C0BDEE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33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10" Type="http://schemas.openxmlformats.org/officeDocument/2006/relationships/image" Target="../media/image22.jpeg"/><Relationship Id="rId4" Type="http://schemas.openxmlformats.org/officeDocument/2006/relationships/image" Target="../media/image2.png"/><Relationship Id="rId9" Type="http://schemas.openxmlformats.org/officeDocument/2006/relationships/image" Target="../media/image19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2.tm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5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m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000" b="1" dirty="0"/>
              <a:t>Geo-localization of Low-altitude Overhead Image Using Multi-layer Shape Matching</a:t>
            </a:r>
            <a:endParaRPr lang="en-US" altLang="zh-CN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Yuhang Li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0710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points of point cloud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1" r="32845"/>
          <a:stretch/>
        </p:blipFill>
        <p:spPr>
          <a:xfrm>
            <a:off x="2200357" y="1788112"/>
            <a:ext cx="3492982" cy="431191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8" r="32329"/>
          <a:stretch/>
        </p:blipFill>
        <p:spPr>
          <a:xfrm>
            <a:off x="6096000" y="1788112"/>
            <a:ext cx="3438920" cy="431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518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6988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 cloud projection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85" y="2112888"/>
            <a:ext cx="2925433" cy="3273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888" y="2112888"/>
            <a:ext cx="2230859" cy="22523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361685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518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Rotation: Hough transform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928" y="1886303"/>
            <a:ext cx="5077534" cy="3810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301" y="1886303"/>
            <a:ext cx="3405390" cy="3810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8545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 dirty="0"/>
              <a:t>α</a:t>
            </a:r>
            <a:endParaRPr lang="zh-CN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58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0496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Fast Chamfer distance matching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706" y="2007255"/>
            <a:ext cx="1320635" cy="1333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399" y="2007255"/>
            <a:ext cx="1415607" cy="1415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064" y="1977855"/>
            <a:ext cx="4998556" cy="37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77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6406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point pairing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内容占位符 6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148" y="4089276"/>
            <a:ext cx="2758852" cy="20876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499" y="1825625"/>
            <a:ext cx="2768501" cy="2078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325" y="1825625"/>
            <a:ext cx="581966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09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Geo-localization</a:t>
            </a:r>
          </a:p>
          <a:p>
            <a:r>
              <a:rPr lang="en-US" altLang="zh-CN" dirty="0"/>
              <a:t>Image-based navigation</a:t>
            </a:r>
          </a:p>
          <a:p>
            <a:r>
              <a:rPr lang="en-US" altLang="zh-CN" dirty="0"/>
              <a:t>A</a:t>
            </a:r>
            <a:r>
              <a:rPr lang="en-US" altLang="zh-CN" dirty="0"/>
              <a:t>ugmented reality (AR)</a:t>
            </a:r>
          </a:p>
          <a:p>
            <a:r>
              <a:rPr lang="en-US" altLang="zh-CN" dirty="0"/>
              <a:t>3D reconstruction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173" y="1027906"/>
            <a:ext cx="4935502" cy="2292132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784" y="3674553"/>
            <a:ext cx="2881340" cy="216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890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337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图片 3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730" y="4723767"/>
            <a:ext cx="2116323" cy="158915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82" y="4726825"/>
            <a:ext cx="1415607" cy="14156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16" y="122410"/>
            <a:ext cx="1746030" cy="1309208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865" y="122410"/>
            <a:ext cx="1751190" cy="1314214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31" y="4726825"/>
            <a:ext cx="1731812" cy="19378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661" y="4726825"/>
            <a:ext cx="1320635" cy="133333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6" name="内容占位符 6" descr="屏幕剪辑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962" y="4723767"/>
            <a:ext cx="2100045" cy="158915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285" y="99763"/>
            <a:ext cx="1872568" cy="140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83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7" r="21517"/>
          <a:stretch/>
        </p:blipFill>
        <p:spPr>
          <a:xfrm>
            <a:off x="6509669" y="4592319"/>
            <a:ext cx="2116560" cy="16932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8121368" y="2026911"/>
            <a:ext cx="1249590" cy="8330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6937881" y="3046287"/>
            <a:ext cx="1671461" cy="111430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6846513" y="2029588"/>
            <a:ext cx="1248126" cy="83208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86" y="187319"/>
            <a:ext cx="1367885" cy="102566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094" y="4762705"/>
            <a:ext cx="2141593" cy="160812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24682" r="5556" b="24682"/>
          <a:stretch/>
        </p:blipFill>
        <p:spPr>
          <a:xfrm>
            <a:off x="9490236" y="2920923"/>
            <a:ext cx="1180287" cy="14753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9342765" y="2029588"/>
            <a:ext cx="1249590" cy="833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r="15820"/>
          <a:stretch/>
        </p:blipFill>
        <p:spPr>
          <a:xfrm>
            <a:off x="10590891" y="2028612"/>
            <a:ext cx="1249590" cy="833060"/>
          </a:xfrm>
          <a:prstGeom prst="rect">
            <a:avLst/>
          </a:prstGeom>
        </p:spPr>
      </p:pic>
      <p:sp>
        <p:nvSpPr>
          <p:cNvPr id="15" name="矩形: 圆角 14"/>
          <p:cNvSpPr/>
          <p:nvPr/>
        </p:nvSpPr>
        <p:spPr>
          <a:xfrm>
            <a:off x="6564013" y="1924331"/>
            <a:ext cx="5240572" cy="252985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/>
          <p:cNvSpPr/>
          <p:nvPr/>
        </p:nvSpPr>
        <p:spPr>
          <a:xfrm>
            <a:off x="6564013" y="104717"/>
            <a:ext cx="5240572" cy="15405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061" y="187319"/>
            <a:ext cx="1365409" cy="1024697"/>
          </a:xfrm>
          <a:prstGeom prst="rect">
            <a:avLst/>
          </a:prstGeom>
        </p:spPr>
      </p:pic>
      <p:sp>
        <p:nvSpPr>
          <p:cNvPr id="36" name="文本框 35" title="Input point cloud"/>
          <p:cNvSpPr txBox="1"/>
          <p:nvPr/>
        </p:nvSpPr>
        <p:spPr>
          <a:xfrm>
            <a:off x="361122" y="169015"/>
            <a:ext cx="6061448" cy="7201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Geo-localization of Low-altitude Overhead Image Using Multi-layer Shape Matching</a:t>
            </a:r>
          </a:p>
          <a:p>
            <a:endParaRPr lang="en-US" altLang="zh-CN" b="1" dirty="0"/>
          </a:p>
          <a:p>
            <a:r>
              <a:rPr lang="en-US" altLang="zh-CN" b="1" dirty="0"/>
              <a:t>Background</a:t>
            </a:r>
          </a:p>
          <a:p>
            <a:r>
              <a:rPr lang="en-US" altLang="zh-CN" dirty="0"/>
              <a:t>Geo-localization is a key technique to image-based navigation, augmented reality (AR) and 3D reconstruction.</a:t>
            </a:r>
          </a:p>
          <a:p>
            <a:endParaRPr lang="en-US" altLang="zh-CN" dirty="0"/>
          </a:p>
          <a:p>
            <a:r>
              <a:rPr lang="en-US" altLang="zh-CN" b="1" dirty="0"/>
              <a:t>Problem statement</a:t>
            </a:r>
          </a:p>
          <a:p>
            <a:r>
              <a:rPr lang="en-US" altLang="zh-CN" dirty="0"/>
              <a:t>Input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Overhead images captured by a quadrotor in a low altitude.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Building point clouds scanned by a ground laser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Rough sensor (GPS, accelerator, compass…) parameters for initialization.</a:t>
            </a:r>
          </a:p>
          <a:p>
            <a:r>
              <a:rPr lang="en-US" altLang="zh-CN" dirty="0"/>
              <a:t>Output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6DoF (3D for orientation and 3D for translation) camera pose of input image with respect to global point cloud coordinate system.</a:t>
            </a:r>
          </a:p>
          <a:p>
            <a:endParaRPr lang="en-US" altLang="zh-CN" dirty="0"/>
          </a:p>
          <a:p>
            <a:r>
              <a:rPr lang="en-US" altLang="zh-CN" b="1" dirty="0"/>
              <a:t>Challenge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Outdoor environments: more complicated due to more occlusions, more classes of objects and less regular layouts.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Overhead: </a:t>
            </a:r>
            <a:r>
              <a:rPr lang="en-US" altLang="zh-CN" b="1" dirty="0"/>
              <a:t>not </a:t>
            </a:r>
            <a:r>
              <a:rPr lang="en-US" altLang="zh-CN" dirty="0"/>
              <a:t>able to take advantages of vanishing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Low-altitude: </a:t>
            </a:r>
            <a:r>
              <a:rPr lang="en-US" altLang="zh-CN" b="1" dirty="0"/>
              <a:t>not </a:t>
            </a:r>
            <a:r>
              <a:rPr lang="en-US" altLang="zh-CN" dirty="0"/>
              <a:t>able to employ identical scale assumption.</a:t>
            </a:r>
          </a:p>
          <a:p>
            <a:endParaRPr lang="en-US" altLang="zh-CN" b="1" dirty="0"/>
          </a:p>
          <a:p>
            <a:endParaRPr lang="zh-CN" altLang="en-US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6829309" y="2816556"/>
            <a:ext cx="17426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Input point cloud</a:t>
            </a:r>
            <a:endParaRPr lang="zh-CN" altLang="en-US" sz="1200" dirty="0"/>
          </a:p>
        </p:txBody>
      </p:sp>
      <p:sp>
        <p:nvSpPr>
          <p:cNvPr id="44" name="文本框 43"/>
          <p:cNvSpPr txBox="1"/>
          <p:nvPr/>
        </p:nvSpPr>
        <p:spPr>
          <a:xfrm>
            <a:off x="8047799" y="2823053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Normal estimation</a:t>
            </a:r>
            <a:endParaRPr lang="zh-CN" altLang="en-US" sz="1200" dirty="0"/>
          </a:p>
        </p:txBody>
      </p:sp>
      <p:sp>
        <p:nvSpPr>
          <p:cNvPr id="45" name="文本框 44"/>
          <p:cNvSpPr txBox="1"/>
          <p:nvPr/>
        </p:nvSpPr>
        <p:spPr>
          <a:xfrm>
            <a:off x="9324090" y="2827675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Over-segmentation</a:t>
            </a:r>
            <a:endParaRPr lang="zh-CN" altLang="en-US" sz="1200" dirty="0"/>
          </a:p>
        </p:txBody>
      </p:sp>
      <p:sp>
        <p:nvSpPr>
          <p:cNvPr id="46" name="文本框 43"/>
          <p:cNvSpPr txBox="1"/>
          <p:nvPr/>
        </p:nvSpPr>
        <p:spPr>
          <a:xfrm>
            <a:off x="10737323" y="2833044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Planar fitting</a:t>
            </a:r>
            <a:endParaRPr lang="zh-CN" altLang="en-US" sz="1200" dirty="0"/>
          </a:p>
        </p:txBody>
      </p:sp>
      <p:sp>
        <p:nvSpPr>
          <p:cNvPr id="48" name="文本框 47"/>
          <p:cNvSpPr txBox="1"/>
          <p:nvPr/>
        </p:nvSpPr>
        <p:spPr>
          <a:xfrm>
            <a:off x="6937881" y="4130998"/>
            <a:ext cx="1623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Multi-layer projection</a:t>
            </a:r>
            <a:endParaRPr lang="zh-CN" altLang="en-US" sz="1200" dirty="0"/>
          </a:p>
        </p:txBody>
      </p:sp>
      <p:sp>
        <p:nvSpPr>
          <p:cNvPr id="49" name="文本框 48"/>
          <p:cNvSpPr txBox="1"/>
          <p:nvPr/>
        </p:nvSpPr>
        <p:spPr>
          <a:xfrm>
            <a:off x="9116271" y="4130997"/>
            <a:ext cx="23050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Multi-layer 3D line presentation</a:t>
            </a:r>
            <a:endParaRPr lang="zh-CN" altLang="en-US" sz="1200" dirty="0"/>
          </a:p>
        </p:txBody>
      </p:sp>
      <p:pic>
        <p:nvPicPr>
          <p:cNvPr id="50" name="图片 49" descr="屏幕剪辑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189" y="187318"/>
            <a:ext cx="1376164" cy="1024697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7349435" y="1295903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Input image</a:t>
            </a:r>
            <a:endParaRPr lang="zh-CN" altLang="en-US" sz="1200" dirty="0"/>
          </a:p>
        </p:txBody>
      </p:sp>
      <p:sp>
        <p:nvSpPr>
          <p:cNvPr id="52" name="文本框 51"/>
          <p:cNvSpPr txBox="1"/>
          <p:nvPr/>
        </p:nvSpPr>
        <p:spPr>
          <a:xfrm>
            <a:off x="8791872" y="1295902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Edge image</a:t>
            </a:r>
            <a:endParaRPr lang="zh-CN" altLang="en-US" sz="1200" dirty="0"/>
          </a:p>
        </p:txBody>
      </p:sp>
      <p:sp>
        <p:nvSpPr>
          <p:cNvPr id="53" name="文本框 52"/>
          <p:cNvSpPr txBox="1"/>
          <p:nvPr/>
        </p:nvSpPr>
        <p:spPr>
          <a:xfrm>
            <a:off x="10146760" y="1295902"/>
            <a:ext cx="1535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2D line presentation</a:t>
            </a:r>
            <a:endParaRPr lang="zh-CN" altLang="en-US" sz="1200" dirty="0"/>
          </a:p>
        </p:txBody>
      </p:sp>
      <p:sp>
        <p:nvSpPr>
          <p:cNvPr id="54" name="文本框 51"/>
          <p:cNvSpPr txBox="1"/>
          <p:nvPr/>
        </p:nvSpPr>
        <p:spPr>
          <a:xfrm>
            <a:off x="6701086" y="6366395"/>
            <a:ext cx="2043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Rotated 3D line  presentation</a:t>
            </a:r>
            <a:endParaRPr lang="zh-CN" altLang="en-US" sz="1200" dirty="0"/>
          </a:p>
        </p:txBody>
      </p:sp>
      <p:sp>
        <p:nvSpPr>
          <p:cNvPr id="55" name="文本框 51"/>
          <p:cNvSpPr txBox="1"/>
          <p:nvPr/>
        </p:nvSpPr>
        <p:spPr>
          <a:xfrm>
            <a:off x="10012038" y="6366396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/>
              <a:t>Alignment result</a:t>
            </a:r>
            <a:endParaRPr lang="zh-CN" altLang="en-US" sz="1200" dirty="0"/>
          </a:p>
        </p:txBody>
      </p:sp>
      <p:sp>
        <p:nvSpPr>
          <p:cNvPr id="32" name="文本框 31"/>
          <p:cNvSpPr txBox="1"/>
          <p:nvPr/>
        </p:nvSpPr>
        <p:spPr>
          <a:xfrm>
            <a:off x="8457278" y="1612751"/>
            <a:ext cx="13967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Image processing</a:t>
            </a:r>
            <a:endParaRPr lang="zh-CN" altLang="en-US" sz="1200" dirty="0"/>
          </a:p>
        </p:txBody>
      </p:sp>
      <p:sp>
        <p:nvSpPr>
          <p:cNvPr id="33" name="文本框 32"/>
          <p:cNvSpPr txBox="1"/>
          <p:nvPr/>
        </p:nvSpPr>
        <p:spPr>
          <a:xfrm>
            <a:off x="8325331" y="4426361"/>
            <a:ext cx="212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Point cloud  processing</a:t>
            </a:r>
            <a:endParaRPr lang="zh-CN" altLang="en-US" sz="1200" dirty="0"/>
          </a:p>
        </p:txBody>
      </p:sp>
      <p:sp>
        <p:nvSpPr>
          <p:cNvPr id="2" name="矩形: 圆角 1"/>
          <p:cNvSpPr/>
          <p:nvPr/>
        </p:nvSpPr>
        <p:spPr>
          <a:xfrm>
            <a:off x="6564013" y="4695466"/>
            <a:ext cx="5240572" cy="192930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8416522" y="6585722"/>
            <a:ext cx="21267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Multi-layer geo-location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23132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9600" dirty="0"/>
              <a:t>Thanks</a:t>
            </a:r>
            <a:r>
              <a:rPr lang="zh-CN" altLang="en-US" sz="9600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2236078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Register a point cloud onto a video</a:t>
            </a:r>
          </a:p>
          <a:p>
            <a:r>
              <a:rPr lang="en-US" altLang="zh-CN" dirty="0"/>
              <a:t>Video:  a flying platform</a:t>
            </a:r>
          </a:p>
          <a:p>
            <a:r>
              <a:rPr lang="en-US" altLang="zh-CN" dirty="0"/>
              <a:t>Point cloud: a laser scanner</a:t>
            </a:r>
            <a:endParaRPr lang="zh-CN" altLang="en-US" dirty="0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70" y="3337659"/>
            <a:ext cx="3626454" cy="27198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85" y="3337659"/>
            <a:ext cx="3627326" cy="271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239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Task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Register a point cloud onto a video</a:t>
            </a:r>
          </a:p>
          <a:p>
            <a:r>
              <a:rPr lang="en-US" altLang="zh-CN" dirty="0"/>
              <a:t>Video:  a flying platform</a:t>
            </a:r>
          </a:p>
          <a:p>
            <a:r>
              <a:rPr lang="en-US" altLang="zh-CN" dirty="0"/>
              <a:t>Point cloud: a laser scanner</a:t>
            </a:r>
            <a:endParaRPr lang="zh-CN" altLang="en-US" dirty="0"/>
          </a:p>
        </p:txBody>
      </p:sp>
      <p:pic>
        <p:nvPicPr>
          <p:cNvPr id="7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70" y="3337659"/>
            <a:ext cx="3626454" cy="27198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785" y="3337659"/>
            <a:ext cx="3627326" cy="2719841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70" y="3337659"/>
            <a:ext cx="3626454" cy="281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42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990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316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34" y="1477203"/>
            <a:ext cx="5284491" cy="39624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756" y="1477203"/>
            <a:ext cx="5279919" cy="396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56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7298" y="1566031"/>
            <a:ext cx="935421" cy="6726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video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376865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Edge image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77081" y="1566031"/>
            <a:ext cx="935421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Target image</a:t>
            </a:r>
          </a:p>
        </p:txBody>
      </p:sp>
      <p:sp>
        <p:nvSpPr>
          <p:cNvPr id="16" name="矩形 15"/>
          <p:cNvSpPr/>
          <p:nvPr/>
        </p:nvSpPr>
        <p:spPr>
          <a:xfrm>
            <a:off x="2399572" y="3921721"/>
            <a:ext cx="1334815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Local projection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403929" y="3037488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Global projection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0023" y="3039459"/>
            <a:ext cx="935421" cy="6726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Point cloud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6" idx="3"/>
            <a:endCxn id="12" idx="1"/>
          </p:cNvCxnSpPr>
          <p:nvPr/>
        </p:nvCxnSpPr>
        <p:spPr>
          <a:xfrm>
            <a:off x="1712719" y="1902362"/>
            <a:ext cx="3643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3"/>
            <a:endCxn id="10" idx="1"/>
          </p:cNvCxnSpPr>
          <p:nvPr/>
        </p:nvCxnSpPr>
        <p:spPr>
          <a:xfrm>
            <a:off x="3012502" y="1902363"/>
            <a:ext cx="36436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8" idx="3"/>
            <a:endCxn id="17" idx="1"/>
          </p:cNvCxnSpPr>
          <p:nvPr/>
        </p:nvCxnSpPr>
        <p:spPr>
          <a:xfrm flipV="1">
            <a:off x="1705444" y="3373820"/>
            <a:ext cx="698485" cy="1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endCxn id="16" idx="1"/>
          </p:cNvCxnSpPr>
          <p:nvPr/>
        </p:nvCxnSpPr>
        <p:spPr>
          <a:xfrm>
            <a:off x="2000091" y="4256081"/>
            <a:ext cx="399481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17" idx="3"/>
            <a:endCxn id="17" idx="3"/>
          </p:cNvCxnSpPr>
          <p:nvPr/>
        </p:nvCxnSpPr>
        <p:spPr>
          <a:xfrm>
            <a:off x="3738745" y="3373820"/>
            <a:ext cx="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79" idx="0"/>
          </p:cNvCxnSpPr>
          <p:nvPr/>
        </p:nvCxnSpPr>
        <p:spPr>
          <a:xfrm>
            <a:off x="4923503" y="1902362"/>
            <a:ext cx="0" cy="106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endCxn id="79" idx="4"/>
          </p:cNvCxnSpPr>
          <p:nvPr/>
        </p:nvCxnSpPr>
        <p:spPr>
          <a:xfrm flipV="1">
            <a:off x="4923503" y="3767823"/>
            <a:ext cx="0" cy="488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79" idx="6"/>
            <a:endCxn id="119" idx="1"/>
          </p:cNvCxnSpPr>
          <p:nvPr/>
        </p:nvCxnSpPr>
        <p:spPr>
          <a:xfrm>
            <a:off x="5701893" y="3369745"/>
            <a:ext cx="238793" cy="4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119" idx="2"/>
            <a:endCxn id="140" idx="0"/>
          </p:cNvCxnSpPr>
          <p:nvPr/>
        </p:nvCxnSpPr>
        <p:spPr>
          <a:xfrm flipH="1">
            <a:off x="6283194" y="3710151"/>
            <a:ext cx="6940" cy="209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16" idx="3"/>
            <a:endCxn id="140" idx="1"/>
          </p:cNvCxnSpPr>
          <p:nvPr/>
        </p:nvCxnSpPr>
        <p:spPr>
          <a:xfrm flipV="1">
            <a:off x="3734387" y="4256081"/>
            <a:ext cx="1881399" cy="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>
            <a:stCxn id="10" idx="3"/>
          </p:cNvCxnSpPr>
          <p:nvPr/>
        </p:nvCxnSpPr>
        <p:spPr>
          <a:xfrm flipV="1">
            <a:off x="4312286" y="1900390"/>
            <a:ext cx="3921262" cy="1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endCxn id="109" idx="0"/>
          </p:cNvCxnSpPr>
          <p:nvPr/>
        </p:nvCxnSpPr>
        <p:spPr>
          <a:xfrm>
            <a:off x="8233548" y="1897951"/>
            <a:ext cx="0" cy="1960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 flipH="1">
            <a:off x="1993204" y="3369744"/>
            <a:ext cx="6888" cy="8863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椭圆 78"/>
          <p:cNvSpPr/>
          <p:nvPr/>
        </p:nvSpPr>
        <p:spPr>
          <a:xfrm>
            <a:off x="4145113" y="2971666"/>
            <a:ext cx="155678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Hough</a:t>
            </a:r>
          </a:p>
          <a:p>
            <a:pPr algn="ctr"/>
            <a:r>
              <a:rPr lang="en-US" altLang="zh-CN" dirty="0"/>
              <a:t>transform</a:t>
            </a:r>
            <a:endParaRPr lang="zh-CN" altLang="en-US" dirty="0"/>
          </a:p>
        </p:txBody>
      </p:sp>
      <p:sp>
        <p:nvSpPr>
          <p:cNvPr id="109" name="椭圆 108"/>
          <p:cNvSpPr/>
          <p:nvPr/>
        </p:nvSpPr>
        <p:spPr>
          <a:xfrm>
            <a:off x="7220883" y="3858002"/>
            <a:ext cx="2025330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Fast Chamfer</a:t>
            </a:r>
          </a:p>
          <a:p>
            <a:pPr algn="ctr"/>
            <a:r>
              <a:rPr lang="en-US" altLang="zh-CN" dirty="0"/>
              <a:t>matching</a:t>
            </a:r>
          </a:p>
        </p:txBody>
      </p:sp>
      <p:cxnSp>
        <p:nvCxnSpPr>
          <p:cNvPr id="114" name="直接箭头连接符 113"/>
          <p:cNvCxnSpPr>
            <a:stCxn id="109" idx="6"/>
          </p:cNvCxnSpPr>
          <p:nvPr/>
        </p:nvCxnSpPr>
        <p:spPr>
          <a:xfrm>
            <a:off x="9246213" y="4256081"/>
            <a:ext cx="27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圆角矩形 118"/>
          <p:cNvSpPr/>
          <p:nvPr/>
        </p:nvSpPr>
        <p:spPr>
          <a:xfrm>
            <a:off x="5940686" y="3037367"/>
            <a:ext cx="698896" cy="6727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i="1"/>
              <a:t>α</a:t>
            </a:r>
            <a:endParaRPr lang="zh-CN" altLang="en-US"/>
          </a:p>
        </p:txBody>
      </p:sp>
      <p:sp>
        <p:nvSpPr>
          <p:cNvPr id="140" name="矩形 139"/>
          <p:cNvSpPr/>
          <p:nvPr/>
        </p:nvSpPr>
        <p:spPr>
          <a:xfrm>
            <a:off x="5615786" y="3919749"/>
            <a:ext cx="1334816" cy="672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Rotated projection</a:t>
            </a:r>
            <a:endParaRPr lang="zh-CN" altLang="en-US" dirty="0"/>
          </a:p>
        </p:txBody>
      </p:sp>
      <p:cxnSp>
        <p:nvCxnSpPr>
          <p:cNvPr id="146" name="直接箭头连接符 145"/>
          <p:cNvCxnSpPr>
            <a:stCxn id="140" idx="3"/>
            <a:endCxn id="109" idx="2"/>
          </p:cNvCxnSpPr>
          <p:nvPr/>
        </p:nvCxnSpPr>
        <p:spPr>
          <a:xfrm>
            <a:off x="6950602" y="4256081"/>
            <a:ext cx="2702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7" idx="3"/>
            <a:endCxn id="79" idx="2"/>
          </p:cNvCxnSpPr>
          <p:nvPr/>
        </p:nvCxnSpPr>
        <p:spPr>
          <a:xfrm flipV="1">
            <a:off x="3738745" y="3369745"/>
            <a:ext cx="406368" cy="4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9516494" y="3840042"/>
            <a:ext cx="2060028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pairing</a:t>
            </a:r>
          </a:p>
        </p:txBody>
      </p:sp>
      <p:sp>
        <p:nvSpPr>
          <p:cNvPr id="110" name="椭圆 109"/>
          <p:cNvSpPr/>
          <p:nvPr/>
        </p:nvSpPr>
        <p:spPr>
          <a:xfrm>
            <a:off x="9525278" y="1899628"/>
            <a:ext cx="2051244" cy="7961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Optimization</a:t>
            </a:r>
          </a:p>
        </p:txBody>
      </p:sp>
      <p:cxnSp>
        <p:nvCxnSpPr>
          <p:cNvPr id="61" name="直接箭头连接符 60"/>
          <p:cNvCxnSpPr>
            <a:stCxn id="108" idx="0"/>
            <a:endCxn id="42" idx="2"/>
          </p:cNvCxnSpPr>
          <p:nvPr/>
        </p:nvCxnSpPr>
        <p:spPr>
          <a:xfrm flipV="1">
            <a:off x="10546508" y="3586910"/>
            <a:ext cx="975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110" idx="0"/>
            <a:endCxn id="41" idx="2"/>
          </p:cNvCxnSpPr>
          <p:nvPr/>
        </p:nvCxnSpPr>
        <p:spPr>
          <a:xfrm flipH="1" flipV="1">
            <a:off x="10546508" y="1646496"/>
            <a:ext cx="4392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圆角矩形 40"/>
          <p:cNvSpPr/>
          <p:nvPr/>
        </p:nvSpPr>
        <p:spPr>
          <a:xfrm>
            <a:off x="9516494" y="1008503"/>
            <a:ext cx="206002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Projection Matrix</a:t>
            </a:r>
            <a:endParaRPr lang="zh-CN" altLang="en-US" dirty="0"/>
          </a:p>
        </p:txBody>
      </p:sp>
      <p:sp>
        <p:nvSpPr>
          <p:cNvPr id="42" name="圆角矩形 41"/>
          <p:cNvSpPr/>
          <p:nvPr/>
        </p:nvSpPr>
        <p:spPr>
          <a:xfrm>
            <a:off x="9518444" y="2948917"/>
            <a:ext cx="2058078" cy="6379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 point pairs</a:t>
            </a:r>
            <a:endParaRPr lang="zh-CN" altLang="en-US" dirty="0"/>
          </a:p>
        </p:txBody>
      </p:sp>
      <p:cxnSp>
        <p:nvCxnSpPr>
          <p:cNvPr id="47" name="直接箭头连接符 46"/>
          <p:cNvCxnSpPr>
            <a:stCxn id="42" idx="0"/>
            <a:endCxn id="110" idx="4"/>
          </p:cNvCxnSpPr>
          <p:nvPr/>
        </p:nvCxnSpPr>
        <p:spPr>
          <a:xfrm flipV="1">
            <a:off x="10547483" y="2695785"/>
            <a:ext cx="3417" cy="2531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654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Point cloud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5"/>
          <a:stretch/>
        </p:blipFill>
        <p:spPr>
          <a:xfrm>
            <a:off x="4209336" y="3991188"/>
            <a:ext cx="3091208" cy="194987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4"/>
          <a:stretch/>
        </p:blipFill>
        <p:spPr>
          <a:xfrm>
            <a:off x="838200" y="1690688"/>
            <a:ext cx="3110242" cy="19498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375"/>
          <a:stretch/>
        </p:blipFill>
        <p:spPr>
          <a:xfrm>
            <a:off x="857234" y="3991188"/>
            <a:ext cx="3091208" cy="19498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04"/>
          <a:stretch/>
        </p:blipFill>
        <p:spPr>
          <a:xfrm>
            <a:off x="4209336" y="1690688"/>
            <a:ext cx="3110242" cy="1949874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72" y="3991188"/>
            <a:ext cx="4034222" cy="194987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0472" y="1690688"/>
            <a:ext cx="4034222" cy="194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523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2843</TotalTime>
  <Words>583</Words>
  <Application>Microsoft Office PowerPoint</Application>
  <PresentationFormat>宽屏</PresentationFormat>
  <Paragraphs>226</Paragraphs>
  <Slides>23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9" baseType="lpstr">
      <vt:lpstr>等线</vt:lpstr>
      <vt:lpstr>宋体</vt:lpstr>
      <vt:lpstr>Arial</vt:lpstr>
      <vt:lpstr>Calibri</vt:lpstr>
      <vt:lpstr>Calibri Light</vt:lpstr>
      <vt:lpstr>Office 主题</vt:lpstr>
      <vt:lpstr>Geo-localization of Low-altitude Overhead Image Using Multi-layer Shape Matching</vt:lpstr>
      <vt:lpstr>Background</vt:lpstr>
      <vt:lpstr>Task</vt:lpstr>
      <vt:lpstr>Task</vt:lpstr>
      <vt:lpstr>PowerPoint 演示文稿</vt:lpstr>
      <vt:lpstr>PowerPoint 演示文稿</vt:lpstr>
      <vt:lpstr>PowerPoint 演示文稿</vt:lpstr>
      <vt:lpstr>PowerPoint 演示文稿</vt:lpstr>
      <vt:lpstr>Point cloud</vt:lpstr>
      <vt:lpstr>Feature points of point cloud</vt:lpstr>
      <vt:lpstr>PowerPoint 演示文稿</vt:lpstr>
      <vt:lpstr>Point cloud projection image</vt:lpstr>
      <vt:lpstr>PowerPoint 演示文稿</vt:lpstr>
      <vt:lpstr>Rotation: Hough transform</vt:lpstr>
      <vt:lpstr>PowerPoint 演示文稿</vt:lpstr>
      <vt:lpstr>PowerPoint 演示文稿</vt:lpstr>
      <vt:lpstr>Fast Chamfer distance matching</vt:lpstr>
      <vt:lpstr>PowerPoint 演示文稿</vt:lpstr>
      <vt:lpstr>Feature point pairing</vt:lpstr>
      <vt:lpstr>PowerPoint 演示文稿</vt:lpstr>
      <vt:lpstr>PowerPoint 演示文稿</vt:lpstr>
      <vt:lpstr>PowerPoint 演示文稿</vt:lpstr>
      <vt:lpstr>PowerPoint 演示文稿</vt:lpstr>
    </vt:vector>
  </TitlesOfParts>
  <Company>USTC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</dc:title>
  <dc:creator>李宇航</dc:creator>
  <cp:lastModifiedBy>Li Yuhang</cp:lastModifiedBy>
  <cp:revision>45</cp:revision>
  <dcterms:created xsi:type="dcterms:W3CDTF">2016-03-25T03:16:23Z</dcterms:created>
  <dcterms:modified xsi:type="dcterms:W3CDTF">2016-12-21T05:26:14Z</dcterms:modified>
</cp:coreProperties>
</file>